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120" d="100"/>
          <a:sy n="120" d="100"/>
        </p:scale>
        <p:origin x="666" y="205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A230A2-B75E-49EA-B114-FD2C5198C71E}" type="datetimeFigureOut">
              <a:rPr lang="en-US" smtClean="0"/>
              <a:pPr/>
              <a:t>5/13/2009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A230A2-B75E-49EA-B114-FD2C5198C71E}" type="datetimeFigureOut">
              <a:rPr lang="en-US" smtClean="0"/>
              <a:pPr/>
              <a:t>5/13/2009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A230A2-B75E-49EA-B114-FD2C5198C71E}" type="datetimeFigureOut">
              <a:rPr lang="en-US" smtClean="0"/>
              <a:pPr/>
              <a:t>5/13/2009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A230A2-B75E-49EA-B114-FD2C5198C71E}" type="datetimeFigureOut">
              <a:rPr lang="en-US" smtClean="0"/>
              <a:pPr/>
              <a:t>5/13/2009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A230A2-B75E-49EA-B114-FD2C5198C71E}" type="datetimeFigureOut">
              <a:rPr lang="en-US" smtClean="0"/>
              <a:pPr/>
              <a:t>5/13/2009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A230A2-B75E-49EA-B114-FD2C5198C71E}" type="datetimeFigureOut">
              <a:rPr lang="en-US" smtClean="0"/>
              <a:pPr/>
              <a:t>5/13/2009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A230A2-B75E-49EA-B114-FD2C5198C71E}" type="datetimeFigureOut">
              <a:rPr lang="en-US" smtClean="0"/>
              <a:pPr/>
              <a:t>5/13/2009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A230A2-B75E-49EA-B114-FD2C5198C71E}" type="datetimeFigureOut">
              <a:rPr lang="en-US" smtClean="0"/>
              <a:pPr/>
              <a:t>5/13/2009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A230A2-B75E-49EA-B114-FD2C5198C71E}" type="datetimeFigureOut">
              <a:rPr lang="en-US" smtClean="0"/>
              <a:pPr/>
              <a:t>5/13/2009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A230A2-B75E-49EA-B114-FD2C5198C71E}" type="datetimeFigureOut">
              <a:rPr lang="en-US" smtClean="0"/>
              <a:pPr/>
              <a:t>5/13/2009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A230A2-B75E-49EA-B114-FD2C5198C71E}" type="datetimeFigureOut">
              <a:rPr lang="en-US" smtClean="0"/>
              <a:pPr/>
              <a:t>5/13/2009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32480-5949-47E7-8365-01464ED059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1A230A2-B75E-49EA-B114-FD2C5198C71E}" type="datetimeFigureOut">
              <a:rPr lang="en-US" smtClean="0"/>
              <a:pPr/>
              <a:t>5/13/2009</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7F32480-5949-47E7-8365-01464ED059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gnupForm2.jpg"/>
          <p:cNvPicPr>
            <a:picLocks noChangeAspect="1"/>
          </p:cNvPicPr>
          <p:nvPr/>
        </p:nvPicPr>
        <p:blipFill>
          <a:blip r:embed="rId2" cstate="print"/>
          <a:stretch>
            <a:fillRect/>
          </a:stretch>
        </p:blipFill>
        <p:spPr>
          <a:xfrm>
            <a:off x="0" y="210740"/>
            <a:ext cx="6858000" cy="8722519"/>
          </a:xfrm>
          <a:prstGeom prst="rect">
            <a:avLst/>
          </a:prstGeom>
        </p:spPr>
      </p:pic>
      <p:sp>
        <p:nvSpPr>
          <p:cNvPr id="9" name="TextBox 8"/>
          <p:cNvSpPr txBox="1"/>
          <p:nvPr/>
        </p:nvSpPr>
        <p:spPr>
          <a:xfrm>
            <a:off x="5165698" y="5137204"/>
            <a:ext cx="566822" cy="169277"/>
          </a:xfrm>
          <a:prstGeom prst="rect">
            <a:avLst/>
          </a:prstGeom>
          <a:noFill/>
        </p:spPr>
        <p:txBody>
          <a:bodyPr wrap="none" lIns="0" bIns="0" rtlCol="0">
            <a:spAutoFit/>
          </a:bodyPr>
          <a:lstStyle/>
          <a:p>
            <a:r>
              <a:rPr lang="en-US" sz="800" b="1" dirty="0">
                <a:solidFill>
                  <a:schemeClr val="bg1">
                    <a:lumMod val="50000"/>
                  </a:schemeClr>
                </a:solidFill>
                <a:latin typeface="Times New Roman" pitchFamily="18" charset="0"/>
                <a:cs typeface="Times New Roman" pitchFamily="18" charset="0"/>
              </a:rPr>
              <a:t>e</a:t>
            </a:r>
            <a:r>
              <a:rPr lang="en-US" sz="800" b="1" dirty="0" smtClean="0">
                <a:solidFill>
                  <a:schemeClr val="bg1">
                    <a:lumMod val="50000"/>
                  </a:schemeClr>
                </a:solidFill>
                <a:latin typeface="Times New Roman" pitchFamily="18" charset="0"/>
                <a:cs typeface="Times New Roman" pitchFamily="18" charset="0"/>
              </a:rPr>
              <a:t>ye disease</a:t>
            </a:r>
            <a:endParaRPr lang="en-US" sz="800" b="1" dirty="0">
              <a:solidFill>
                <a:schemeClr val="bg1">
                  <a:lumMod val="50000"/>
                </a:schemeClr>
              </a:solidFill>
              <a:latin typeface="Times New Roman" pitchFamily="18" charset="0"/>
              <a:cs typeface="Times New Roman" pitchFamily="18" charset="0"/>
            </a:endParaRPr>
          </a:p>
        </p:txBody>
      </p:sp>
      <p:sp>
        <p:nvSpPr>
          <p:cNvPr id="10" name="TextBox 9"/>
          <p:cNvSpPr txBox="1"/>
          <p:nvPr/>
        </p:nvSpPr>
        <p:spPr>
          <a:xfrm>
            <a:off x="5310147" y="8647045"/>
            <a:ext cx="688650"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a:t>
            </a:r>
            <a:r>
              <a:rPr lang="en-US" sz="800" b="1" dirty="0" err="1" smtClean="0">
                <a:solidFill>
                  <a:schemeClr val="bg1">
                    <a:lumMod val="50000"/>
                  </a:schemeClr>
                </a:solidFill>
                <a:latin typeface="Times New Roman" pitchFamily="18" charset="0"/>
                <a:cs typeface="Times New Roman" pitchFamily="18" charset="0"/>
              </a:rPr>
              <a:t>fogetaboutit</a:t>
            </a:r>
            <a:r>
              <a:rPr lang="en-US" sz="800" b="1" dirty="0" smtClean="0">
                <a:solidFill>
                  <a:schemeClr val="bg1">
                    <a:lumMod val="50000"/>
                  </a:schemeClr>
                </a:solidFill>
                <a:latin typeface="Times New Roman" pitchFamily="18" charset="0"/>
                <a:cs typeface="Times New Roman" pitchFamily="18" charset="0"/>
              </a:rPr>
              <a:t>)</a:t>
            </a:r>
            <a:endParaRPr lang="en-US" sz="800" b="1" dirty="0">
              <a:solidFill>
                <a:schemeClr val="bg1">
                  <a:lumMod val="50000"/>
                </a:schemeClr>
              </a:solidFill>
              <a:latin typeface="Times New Roman" pitchFamily="18" charset="0"/>
              <a:cs typeface="Times New Roman" pitchFamily="18" charset="0"/>
            </a:endParaRPr>
          </a:p>
        </p:txBody>
      </p:sp>
      <p:sp>
        <p:nvSpPr>
          <p:cNvPr id="11" name="TextBox 10"/>
          <p:cNvSpPr txBox="1"/>
          <p:nvPr/>
        </p:nvSpPr>
        <p:spPr>
          <a:xfrm>
            <a:off x="152400" y="1752600"/>
            <a:ext cx="1143000" cy="230832"/>
          </a:xfrm>
          <a:prstGeom prst="rect">
            <a:avLst/>
          </a:prstGeom>
          <a:noFill/>
        </p:spPr>
        <p:txBody>
          <a:bodyPr wrap="square" rtlCol="0">
            <a:spAutoFit/>
          </a:bodyPr>
          <a:lstStyle/>
          <a:p>
            <a:endParaRPr lang="en-US" sz="900" dirty="0">
              <a:solidFill>
                <a:schemeClr val="bg1">
                  <a:lumMod val="50000"/>
                </a:schemeClr>
              </a:solidFill>
              <a:latin typeface="Times New Roman" pitchFamily="18" charset="0"/>
              <a:cs typeface="Times New Roman" pitchFamily="18" charset="0"/>
            </a:endParaRPr>
          </a:p>
        </p:txBody>
      </p:sp>
      <p:pic>
        <p:nvPicPr>
          <p:cNvPr id="12" name="Picture 11" descr="AppSideTitle.jpg"/>
          <p:cNvPicPr>
            <a:picLocks noChangeAspect="1"/>
          </p:cNvPicPr>
          <p:nvPr/>
        </p:nvPicPr>
        <p:blipFill>
          <a:blip r:embed="rId3" cstate="print"/>
          <a:stretch>
            <a:fillRect/>
          </a:stretch>
        </p:blipFill>
        <p:spPr>
          <a:xfrm>
            <a:off x="76200" y="533400"/>
            <a:ext cx="1251857" cy="838200"/>
          </a:xfrm>
          <a:prstGeom prst="rect">
            <a:avLst/>
          </a:prstGeom>
        </p:spPr>
      </p:pic>
      <p:sp>
        <p:nvSpPr>
          <p:cNvPr id="13" name="Rectangle 12"/>
          <p:cNvSpPr/>
          <p:nvPr/>
        </p:nvSpPr>
        <p:spPr>
          <a:xfrm>
            <a:off x="76200" y="1339796"/>
            <a:ext cx="1219200" cy="260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76201" y="1447800"/>
            <a:ext cx="1295400" cy="4939814"/>
          </a:xfrm>
          <a:prstGeom prst="rect">
            <a:avLst/>
          </a:prstGeom>
          <a:noFill/>
        </p:spPr>
        <p:txBody>
          <a:bodyPr wrap="square" rtlCol="0">
            <a:spAutoFit/>
          </a:bodyPr>
          <a:lstStyle/>
          <a:p>
            <a:pPr algn="ctr"/>
            <a:r>
              <a:rPr lang="en-US" sz="900" dirty="0" smtClean="0">
                <a:solidFill>
                  <a:schemeClr val="bg1">
                    <a:lumMod val="50000"/>
                  </a:schemeClr>
                </a:solidFill>
                <a:latin typeface="Times New Roman" pitchFamily="18" charset="0"/>
                <a:cs typeface="Times New Roman" pitchFamily="18" charset="0"/>
              </a:rPr>
              <a:t>So why not take advantage of that fantastic AARP benefit NOW?</a:t>
            </a:r>
          </a:p>
          <a:p>
            <a:pPr algn="ctr"/>
            <a:endParaRPr lang="en-US" sz="500" dirty="0" smtClean="0">
              <a:solidFill>
                <a:schemeClr val="bg1">
                  <a:lumMod val="50000"/>
                </a:schemeClr>
              </a:solidFill>
              <a:latin typeface="Times New Roman" pitchFamily="18" charset="0"/>
              <a:cs typeface="Times New Roman" pitchFamily="18" charset="0"/>
            </a:endParaRPr>
          </a:p>
          <a:p>
            <a:pPr algn="ctr"/>
            <a:r>
              <a:rPr lang="en-US" sz="900" dirty="0" smtClean="0">
                <a:solidFill>
                  <a:schemeClr val="bg1">
                    <a:lumMod val="50000"/>
                  </a:schemeClr>
                </a:solidFill>
                <a:latin typeface="Times New Roman" pitchFamily="18" charset="0"/>
                <a:cs typeface="Times New Roman" pitchFamily="18" charset="0"/>
              </a:rPr>
              <a:t>It only takes 55 minutes to fill out the form now, assuming you can read it.  You never know when one eye will fall out and you won’t be able to see the table in front of you.</a:t>
            </a:r>
          </a:p>
          <a:p>
            <a:pPr algn="ctr"/>
            <a:endParaRPr lang="en-US" sz="500" dirty="0" smtClean="0">
              <a:solidFill>
                <a:schemeClr val="bg1">
                  <a:lumMod val="50000"/>
                </a:schemeClr>
              </a:solidFill>
              <a:latin typeface="Times New Roman" pitchFamily="18" charset="0"/>
              <a:cs typeface="Times New Roman" pitchFamily="18" charset="0"/>
            </a:endParaRPr>
          </a:p>
          <a:p>
            <a:pPr algn="ctr"/>
            <a:r>
              <a:rPr lang="en-US" sz="900" dirty="0" smtClean="0">
                <a:solidFill>
                  <a:schemeClr val="bg1">
                    <a:lumMod val="50000"/>
                  </a:schemeClr>
                </a:solidFill>
                <a:latin typeface="Times New Roman" pitchFamily="18" charset="0"/>
                <a:cs typeface="Times New Roman" pitchFamily="18" charset="0"/>
              </a:rPr>
              <a:t>You’ll be able to take advantage of so many AARP benefits like city-wide travel, drug discounts, Rap music lessons, ambulatory conveniences and more.</a:t>
            </a:r>
          </a:p>
          <a:p>
            <a:pPr algn="ctr"/>
            <a:endParaRPr lang="en-US" sz="500" dirty="0" smtClean="0">
              <a:solidFill>
                <a:schemeClr val="bg1">
                  <a:lumMod val="50000"/>
                </a:schemeClr>
              </a:solidFill>
              <a:latin typeface="Times New Roman" pitchFamily="18" charset="0"/>
              <a:cs typeface="Times New Roman" pitchFamily="18" charset="0"/>
            </a:endParaRPr>
          </a:p>
          <a:p>
            <a:pPr algn="ctr"/>
            <a:r>
              <a:rPr lang="en-US" sz="900" dirty="0" smtClean="0">
                <a:solidFill>
                  <a:schemeClr val="bg1">
                    <a:lumMod val="50000"/>
                  </a:schemeClr>
                </a:solidFill>
                <a:latin typeface="Times New Roman" pitchFamily="18" charset="0"/>
                <a:cs typeface="Times New Roman" pitchFamily="18" charset="0"/>
              </a:rPr>
              <a:t>AARP membership gives you access to a unique community of other blue-hairs just like yourself. Just imagine being a part of the Quilting Club, Checkers Champs, Walker Wielding Women, and many more exciting clubs and activities.</a:t>
            </a:r>
          </a:p>
          <a:p>
            <a:pPr algn="ctr"/>
            <a:endParaRPr lang="en-US" sz="300" dirty="0" smtClean="0">
              <a:solidFill>
                <a:schemeClr val="bg1">
                  <a:lumMod val="50000"/>
                </a:schemeClr>
              </a:solidFill>
              <a:latin typeface="Times New Roman" pitchFamily="18" charset="0"/>
              <a:cs typeface="Times New Roman" pitchFamily="18" charset="0"/>
            </a:endParaRPr>
          </a:p>
          <a:p>
            <a:pPr algn="ctr"/>
            <a:r>
              <a:rPr lang="en-US" sz="900" dirty="0" smtClean="0">
                <a:solidFill>
                  <a:schemeClr val="bg1">
                    <a:lumMod val="50000"/>
                  </a:schemeClr>
                </a:solidFill>
                <a:latin typeface="Times New Roman" pitchFamily="18" charset="0"/>
                <a:cs typeface="Times New Roman" pitchFamily="18" charset="0"/>
              </a:rPr>
              <a:t>ACT NOW!</a:t>
            </a:r>
          </a:p>
          <a:p>
            <a:pPr algn="ctr"/>
            <a:r>
              <a:rPr lang="en-US" sz="800" dirty="0" smtClean="0">
                <a:solidFill>
                  <a:schemeClr val="bg1">
                    <a:lumMod val="50000"/>
                  </a:schemeClr>
                </a:solidFill>
                <a:latin typeface="Times New Roman" pitchFamily="18" charset="0"/>
                <a:cs typeface="Times New Roman" pitchFamily="18" charset="0"/>
              </a:rPr>
              <a:t>(while you still can)</a:t>
            </a:r>
            <a:endParaRPr lang="en-US" sz="800" dirty="0">
              <a:solidFill>
                <a:schemeClr val="bg1">
                  <a:lumMod val="50000"/>
                </a:schemeClr>
              </a:solidFill>
              <a:latin typeface="Times New Roman" pitchFamily="18" charset="0"/>
              <a:cs typeface="Times New Roman" pitchFamily="18" charset="0"/>
            </a:endParaRPr>
          </a:p>
        </p:txBody>
      </p:sp>
      <p:sp>
        <p:nvSpPr>
          <p:cNvPr id="15" name="TextBox 14"/>
          <p:cNvSpPr txBox="1"/>
          <p:nvPr/>
        </p:nvSpPr>
        <p:spPr>
          <a:xfrm>
            <a:off x="6043653" y="5334000"/>
            <a:ext cx="143629"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x</a:t>
            </a:r>
            <a:endParaRPr lang="en-US" sz="800" b="1" dirty="0">
              <a:solidFill>
                <a:schemeClr val="bg1">
                  <a:lumMod val="50000"/>
                </a:schemeClr>
              </a:solidFill>
              <a:latin typeface="Times New Roman" pitchFamily="18" charset="0"/>
              <a:cs typeface="Times New Roman" pitchFamily="18" charset="0"/>
            </a:endParaRPr>
          </a:p>
        </p:txBody>
      </p:sp>
      <p:sp>
        <p:nvSpPr>
          <p:cNvPr id="16" name="TextBox 15"/>
          <p:cNvSpPr txBox="1"/>
          <p:nvPr/>
        </p:nvSpPr>
        <p:spPr>
          <a:xfrm>
            <a:off x="6043653" y="5577527"/>
            <a:ext cx="143629" cy="169277"/>
          </a:xfrm>
          <a:prstGeom prst="rect">
            <a:avLst/>
          </a:prstGeom>
          <a:noFill/>
        </p:spPr>
        <p:txBody>
          <a:bodyPr wrap="none" lIns="0" bIns="0" rtlCol="0">
            <a:spAutoFit/>
          </a:bodyPr>
          <a:lstStyle/>
          <a:p>
            <a:pPr algn="ctr"/>
            <a:r>
              <a:rPr lang="en-US" sz="800" b="1" dirty="0" smtClean="0">
                <a:solidFill>
                  <a:schemeClr val="bg1">
                    <a:lumMod val="50000"/>
                  </a:schemeClr>
                </a:solidFill>
                <a:latin typeface="Times New Roman" pitchFamily="18" charset="0"/>
                <a:cs typeface="Times New Roman" pitchFamily="18" charset="0"/>
              </a:rPr>
              <a:t>x</a:t>
            </a:r>
            <a:endParaRPr lang="en-US" sz="800" b="1" dirty="0">
              <a:solidFill>
                <a:schemeClr val="bg1">
                  <a:lumMod val="50000"/>
                </a:schemeClr>
              </a:solidFill>
              <a:latin typeface="Times New Roman" pitchFamily="18" charset="0"/>
              <a:cs typeface="Times New Roman" pitchFamily="18" charset="0"/>
            </a:endParaRPr>
          </a:p>
        </p:txBody>
      </p:sp>
      <p:sp>
        <p:nvSpPr>
          <p:cNvPr id="17" name="TextBox 16"/>
          <p:cNvSpPr txBox="1"/>
          <p:nvPr/>
        </p:nvSpPr>
        <p:spPr>
          <a:xfrm>
            <a:off x="6043653" y="5813103"/>
            <a:ext cx="143629" cy="169277"/>
          </a:xfrm>
          <a:prstGeom prst="rect">
            <a:avLst/>
          </a:prstGeom>
          <a:noFill/>
        </p:spPr>
        <p:txBody>
          <a:bodyPr wrap="none" lIns="0" bIns="0" rtlCol="0">
            <a:spAutoFit/>
          </a:bodyPr>
          <a:lstStyle/>
          <a:p>
            <a:pPr algn="ctr"/>
            <a:r>
              <a:rPr lang="en-US" sz="800" b="1" dirty="0" smtClean="0">
                <a:solidFill>
                  <a:schemeClr val="bg1">
                    <a:lumMod val="50000"/>
                  </a:schemeClr>
                </a:solidFill>
                <a:latin typeface="Times New Roman" pitchFamily="18" charset="0"/>
                <a:cs typeface="Times New Roman" pitchFamily="18" charset="0"/>
              </a:rPr>
              <a:t>x</a:t>
            </a:r>
            <a:endParaRPr lang="en-US" sz="800" b="1" dirty="0">
              <a:solidFill>
                <a:schemeClr val="bg1">
                  <a:lumMod val="50000"/>
                </a:schemeClr>
              </a:solidFill>
              <a:latin typeface="Times New Roman" pitchFamily="18" charset="0"/>
              <a:cs typeface="Times New Roman" pitchFamily="18" charset="0"/>
            </a:endParaRPr>
          </a:p>
        </p:txBody>
      </p:sp>
      <p:sp>
        <p:nvSpPr>
          <p:cNvPr id="5" name="TextBox 4"/>
          <p:cNvSpPr txBox="1"/>
          <p:nvPr/>
        </p:nvSpPr>
        <p:spPr>
          <a:xfrm>
            <a:off x="3019506" y="2281484"/>
            <a:ext cx="987771" cy="261610"/>
          </a:xfrm>
          <a:prstGeom prst="rect">
            <a:avLst/>
          </a:prstGeom>
          <a:noFill/>
        </p:spPr>
        <p:txBody>
          <a:bodyPr wrap="none" rtlCol="0">
            <a:spAutoFit/>
          </a:bodyPr>
          <a:lstStyle/>
          <a:p>
            <a:r>
              <a:rPr lang="en-US" sz="1100" b="1" dirty="0" smtClean="0">
                <a:solidFill>
                  <a:schemeClr val="tx1">
                    <a:lumMod val="75000"/>
                    <a:lumOff val="25000"/>
                  </a:schemeClr>
                </a:solidFill>
                <a:latin typeface="Times New Roman" pitchFamily="18" charset="0"/>
                <a:cs typeface="Times New Roman" pitchFamily="18" charset="0"/>
              </a:rPr>
              <a:t>May 29, 2009</a:t>
            </a:r>
            <a:endParaRPr lang="en-US" sz="1100" b="1" dirty="0">
              <a:solidFill>
                <a:schemeClr val="tx1">
                  <a:lumMod val="75000"/>
                  <a:lumOff val="25000"/>
                </a:schemeClr>
              </a:solidFill>
              <a:latin typeface="Times New Roman" pitchFamily="18" charset="0"/>
              <a:cs typeface="Times New Roman" pitchFamily="18" charset="0"/>
            </a:endParaRPr>
          </a:p>
        </p:txBody>
      </p:sp>
      <p:sp>
        <p:nvSpPr>
          <p:cNvPr id="6" name="TextBox 5"/>
          <p:cNvSpPr txBox="1"/>
          <p:nvPr/>
        </p:nvSpPr>
        <p:spPr>
          <a:xfrm>
            <a:off x="1981200" y="2819400"/>
            <a:ext cx="1741182" cy="553998"/>
          </a:xfrm>
          <a:prstGeom prst="rect">
            <a:avLst/>
          </a:prstGeom>
          <a:noFill/>
        </p:spPr>
        <p:txBody>
          <a:bodyPr wrap="none" rtlCol="0">
            <a:spAutoFit/>
          </a:bodyPr>
          <a:lstStyle/>
          <a:p>
            <a:r>
              <a:rPr lang="en-US" sz="1000" dirty="0" smtClean="0">
                <a:latin typeface="Times New Roman" pitchFamily="18" charset="0"/>
                <a:cs typeface="Times New Roman" pitchFamily="18" charset="0"/>
              </a:rPr>
              <a:t>Ms. Sue Templin</a:t>
            </a:r>
          </a:p>
          <a:p>
            <a:r>
              <a:rPr lang="en-US" sz="1000" dirty="0" smtClean="0">
                <a:latin typeface="Times New Roman" pitchFamily="18" charset="0"/>
                <a:cs typeface="Times New Roman" pitchFamily="18" charset="0"/>
              </a:rPr>
              <a:t>W125S8535 Country View Ct</a:t>
            </a:r>
          </a:p>
          <a:p>
            <a:r>
              <a:rPr lang="en-US" sz="1000" dirty="0" smtClean="0">
                <a:latin typeface="Times New Roman" pitchFamily="18" charset="0"/>
                <a:cs typeface="Times New Roman" pitchFamily="18" charset="0"/>
              </a:rPr>
              <a:t>Muskego, WI 53150</a:t>
            </a:r>
            <a:endParaRPr lang="en-US" sz="1000" dirty="0">
              <a:latin typeface="Times New Roman" pitchFamily="18" charset="0"/>
              <a:cs typeface="Times New Roman" pitchFamily="18" charset="0"/>
            </a:endParaRPr>
          </a:p>
        </p:txBody>
      </p:sp>
      <p:sp>
        <p:nvSpPr>
          <p:cNvPr id="7" name="TextBox 6"/>
          <p:cNvSpPr txBox="1"/>
          <p:nvPr/>
        </p:nvSpPr>
        <p:spPr>
          <a:xfrm>
            <a:off x="4078354" y="646045"/>
            <a:ext cx="2703445" cy="1061829"/>
          </a:xfrm>
          <a:prstGeom prst="rect">
            <a:avLst/>
          </a:prstGeom>
          <a:noFill/>
        </p:spPr>
        <p:txBody>
          <a:bodyPr wrap="square" rtlCol="0">
            <a:spAutoFit/>
          </a:bodyPr>
          <a:lstStyle/>
          <a:p>
            <a:r>
              <a:rPr lang="en-US" sz="900" dirty="0" smtClean="0">
                <a:solidFill>
                  <a:schemeClr val="bg1">
                    <a:lumMod val="50000"/>
                  </a:schemeClr>
                </a:solidFill>
                <a:latin typeface="Times New Roman" pitchFamily="18" charset="0"/>
                <a:cs typeface="Times New Roman" pitchFamily="18" charset="0"/>
              </a:rPr>
              <a:t>If you’d like to apply for life insurance now, NOW IS a good time.  You’ll never again be healthier, more energetic, have both eyes, or have as much money as you do right now.  Let’s face it, today is the last best day of your life, and your plants and animals know it.  Save them. You never know when your employer will pull the plug on the gravy train.</a:t>
            </a:r>
            <a:endParaRPr lang="en-US" sz="900" dirty="0">
              <a:solidFill>
                <a:schemeClr val="bg1">
                  <a:lumMod val="50000"/>
                </a:schemeClr>
              </a:solidFill>
              <a:latin typeface="Times New Roman" pitchFamily="18" charset="0"/>
              <a:cs typeface="Times New Roman" pitchFamily="18" charset="0"/>
            </a:endParaRPr>
          </a:p>
        </p:txBody>
      </p:sp>
      <p:sp>
        <p:nvSpPr>
          <p:cNvPr id="8" name="TextBox 7"/>
          <p:cNvSpPr txBox="1"/>
          <p:nvPr/>
        </p:nvSpPr>
        <p:spPr>
          <a:xfrm>
            <a:off x="4595853" y="3658050"/>
            <a:ext cx="819455" cy="164592"/>
          </a:xfrm>
          <a:prstGeom prst="rect">
            <a:avLst/>
          </a:prstGeom>
          <a:solidFill>
            <a:schemeClr val="bg1"/>
          </a:solidFill>
        </p:spPr>
        <p:txBody>
          <a:bodyPr wrap="square" lIns="0" rtlCol="0">
            <a:spAutoFit/>
          </a:bodyPr>
          <a:lstStyle/>
          <a:p>
            <a:r>
              <a:rPr lang="en-US" sz="900" b="1" dirty="0" smtClean="0">
                <a:solidFill>
                  <a:schemeClr val="tx1">
                    <a:lumMod val="50000"/>
                    <a:lumOff val="50000"/>
                  </a:schemeClr>
                </a:solidFill>
                <a:latin typeface="Times New Roman" pitchFamily="18" charset="0"/>
                <a:cs typeface="Times New Roman" pitchFamily="18" charset="0"/>
              </a:rPr>
              <a:t>$250,000,000</a:t>
            </a:r>
            <a:endParaRPr lang="en-US" sz="900" b="1" dirty="0">
              <a:solidFill>
                <a:schemeClr val="tx1">
                  <a:lumMod val="50000"/>
                  <a:lumOff val="50000"/>
                </a:schemeClr>
              </a:solidFill>
              <a:latin typeface="Times New Roman" pitchFamily="18" charset="0"/>
              <a:cs typeface="Times New Roman" pitchFamily="18" charset="0"/>
            </a:endParaRPr>
          </a:p>
        </p:txBody>
      </p:sp>
      <p:sp>
        <p:nvSpPr>
          <p:cNvPr id="19" name="TextBox 18"/>
          <p:cNvSpPr txBox="1"/>
          <p:nvPr/>
        </p:nvSpPr>
        <p:spPr>
          <a:xfrm>
            <a:off x="3092396" y="4062453"/>
            <a:ext cx="143629" cy="169277"/>
          </a:xfrm>
          <a:prstGeom prst="rect">
            <a:avLst/>
          </a:prstGeom>
          <a:noFill/>
        </p:spPr>
        <p:txBody>
          <a:bodyPr wrap="none" lIns="0" bIns="0" rtlCol="0">
            <a:spAutoFit/>
          </a:bodyPr>
          <a:lstStyle/>
          <a:p>
            <a:pPr algn="ctr"/>
            <a:r>
              <a:rPr lang="en-US" sz="800" b="1" dirty="0" smtClean="0">
                <a:solidFill>
                  <a:schemeClr val="bg1">
                    <a:lumMod val="50000"/>
                  </a:schemeClr>
                </a:solidFill>
                <a:latin typeface="Times New Roman" pitchFamily="18" charset="0"/>
                <a:cs typeface="Times New Roman" pitchFamily="18" charset="0"/>
              </a:rPr>
              <a:t>x</a:t>
            </a:r>
            <a:endParaRPr lang="en-US" sz="800" b="1" dirty="0">
              <a:solidFill>
                <a:schemeClr val="bg1">
                  <a:lumMod val="50000"/>
                </a:schemeClr>
              </a:solidFill>
              <a:latin typeface="Times New Roman" pitchFamily="18" charset="0"/>
              <a:cs typeface="Times New Roman" pitchFamily="18" charset="0"/>
            </a:endParaRPr>
          </a:p>
        </p:txBody>
      </p:sp>
      <p:sp>
        <p:nvSpPr>
          <p:cNvPr id="21" name="TextBox 20"/>
          <p:cNvSpPr txBox="1"/>
          <p:nvPr/>
        </p:nvSpPr>
        <p:spPr>
          <a:xfrm>
            <a:off x="4479898" y="3649649"/>
            <a:ext cx="143629" cy="169277"/>
          </a:xfrm>
          <a:prstGeom prst="rect">
            <a:avLst/>
          </a:prstGeom>
          <a:noFill/>
        </p:spPr>
        <p:txBody>
          <a:bodyPr wrap="none" lIns="0" bIns="0" rtlCol="0">
            <a:spAutoFit/>
          </a:bodyPr>
          <a:lstStyle/>
          <a:p>
            <a:pPr algn="ctr"/>
            <a:r>
              <a:rPr lang="en-US" sz="800" b="1" dirty="0" smtClean="0">
                <a:solidFill>
                  <a:schemeClr val="bg1">
                    <a:lumMod val="50000"/>
                  </a:schemeClr>
                </a:solidFill>
                <a:latin typeface="Times New Roman" pitchFamily="18" charset="0"/>
                <a:cs typeface="Times New Roman" pitchFamily="18" charset="0"/>
              </a:rPr>
              <a:t>x</a:t>
            </a:r>
            <a:endParaRPr lang="en-US" sz="800" b="1" dirty="0">
              <a:solidFill>
                <a:schemeClr val="bg1">
                  <a:lumMod val="50000"/>
                </a:schemeClr>
              </a:solidFill>
              <a:latin typeface="Times New Roman" pitchFamily="18" charset="0"/>
              <a:cs typeface="Times New Roman" pitchFamily="18" charset="0"/>
            </a:endParaRPr>
          </a:p>
        </p:txBody>
      </p:sp>
      <p:sp>
        <p:nvSpPr>
          <p:cNvPr id="22" name="TextBox 21"/>
          <p:cNvSpPr txBox="1"/>
          <p:nvPr/>
        </p:nvSpPr>
        <p:spPr>
          <a:xfrm>
            <a:off x="1828800" y="4487361"/>
            <a:ext cx="757580"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Janet  Jastroch</a:t>
            </a:r>
            <a:endParaRPr lang="en-US" sz="800" b="1" dirty="0">
              <a:solidFill>
                <a:schemeClr val="bg1">
                  <a:lumMod val="50000"/>
                </a:schemeClr>
              </a:solidFill>
              <a:latin typeface="Times New Roman" pitchFamily="18" charset="0"/>
              <a:cs typeface="Times New Roman" pitchFamily="18" charset="0"/>
            </a:endParaRPr>
          </a:p>
        </p:txBody>
      </p:sp>
      <p:sp>
        <p:nvSpPr>
          <p:cNvPr id="23" name="TextBox 22"/>
          <p:cNvSpPr txBox="1"/>
          <p:nvPr/>
        </p:nvSpPr>
        <p:spPr>
          <a:xfrm>
            <a:off x="4002155" y="4487361"/>
            <a:ext cx="610103"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Psychiatrist</a:t>
            </a:r>
            <a:endParaRPr lang="en-US" sz="800" b="1" dirty="0">
              <a:solidFill>
                <a:schemeClr val="bg1">
                  <a:lumMod val="50000"/>
                </a:schemeClr>
              </a:solidFill>
              <a:latin typeface="Times New Roman" pitchFamily="18" charset="0"/>
              <a:cs typeface="Times New Roman" pitchFamily="18" charset="0"/>
            </a:endParaRPr>
          </a:p>
        </p:txBody>
      </p:sp>
      <p:sp>
        <p:nvSpPr>
          <p:cNvPr id="24" name="TextBox 23"/>
          <p:cNvSpPr txBox="1"/>
          <p:nvPr/>
        </p:nvSpPr>
        <p:spPr>
          <a:xfrm>
            <a:off x="5562601" y="4487850"/>
            <a:ext cx="1295399" cy="169277"/>
          </a:xfrm>
          <a:prstGeom prst="rect">
            <a:avLst/>
          </a:prstGeom>
          <a:noFill/>
        </p:spPr>
        <p:txBody>
          <a:bodyPr wrap="square" lIns="0" bIns="0" rtlCol="0">
            <a:spAutoFit/>
          </a:bodyPr>
          <a:lstStyle/>
          <a:p>
            <a:r>
              <a:rPr lang="en-US" sz="800" b="1" dirty="0" smtClean="0">
                <a:solidFill>
                  <a:schemeClr val="bg1">
                    <a:lumMod val="50000"/>
                  </a:schemeClr>
                </a:solidFill>
                <a:latin typeface="Times New Roman" pitchFamily="18" charset="0"/>
                <a:cs typeface="Times New Roman" pitchFamily="18" charset="0"/>
              </a:rPr>
              <a:t>Not with any of YOUR kids</a:t>
            </a:r>
            <a:endParaRPr lang="en-US" sz="800" b="1" dirty="0">
              <a:solidFill>
                <a:schemeClr val="bg1">
                  <a:lumMod val="50000"/>
                </a:schemeClr>
              </a:solidFill>
              <a:latin typeface="Times New Roman" pitchFamily="18" charset="0"/>
              <a:cs typeface="Times New Roman" pitchFamily="18" charset="0"/>
            </a:endParaRPr>
          </a:p>
        </p:txBody>
      </p:sp>
      <p:sp>
        <p:nvSpPr>
          <p:cNvPr id="25" name="TextBox 24"/>
          <p:cNvSpPr txBox="1"/>
          <p:nvPr/>
        </p:nvSpPr>
        <p:spPr>
          <a:xfrm>
            <a:off x="1830131" y="4655663"/>
            <a:ext cx="749564"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Kay </a:t>
            </a:r>
            <a:r>
              <a:rPr lang="en-US" sz="800" b="1" dirty="0" err="1" smtClean="0">
                <a:solidFill>
                  <a:schemeClr val="bg1">
                    <a:lumMod val="50000"/>
                  </a:schemeClr>
                </a:solidFill>
                <a:latin typeface="Times New Roman" pitchFamily="18" charset="0"/>
                <a:cs typeface="Times New Roman" pitchFamily="18" charset="0"/>
              </a:rPr>
              <a:t>Gregorich</a:t>
            </a:r>
            <a:endParaRPr lang="en-US" sz="800" b="1" dirty="0">
              <a:solidFill>
                <a:schemeClr val="bg1">
                  <a:lumMod val="50000"/>
                </a:schemeClr>
              </a:solidFill>
              <a:latin typeface="Times New Roman" pitchFamily="18" charset="0"/>
              <a:cs typeface="Times New Roman" pitchFamily="18" charset="0"/>
            </a:endParaRPr>
          </a:p>
        </p:txBody>
      </p:sp>
      <p:sp>
        <p:nvSpPr>
          <p:cNvPr id="26" name="TextBox 25"/>
          <p:cNvSpPr txBox="1"/>
          <p:nvPr/>
        </p:nvSpPr>
        <p:spPr>
          <a:xfrm>
            <a:off x="3995535" y="4656151"/>
            <a:ext cx="1134285" cy="169277"/>
          </a:xfrm>
          <a:prstGeom prst="rect">
            <a:avLst/>
          </a:prstGeom>
          <a:noFill/>
        </p:spPr>
        <p:txBody>
          <a:bodyPr wrap="none" lIns="0" bIns="0" rtlCol="0">
            <a:spAutoFit/>
          </a:bodyPr>
          <a:lstStyle/>
          <a:p>
            <a:r>
              <a:rPr lang="en-US" sz="800" b="1" dirty="0" smtClean="0">
                <a:solidFill>
                  <a:schemeClr val="bg1">
                    <a:lumMod val="50000"/>
                  </a:schemeClr>
                </a:solidFill>
                <a:latin typeface="Times New Roman" pitchFamily="18" charset="0"/>
                <a:cs typeface="Times New Roman" pitchFamily="18" charset="0"/>
              </a:rPr>
              <a:t>The Wheels on the Cart</a:t>
            </a:r>
            <a:endParaRPr lang="en-US" sz="800" b="1" dirty="0">
              <a:solidFill>
                <a:schemeClr val="bg1">
                  <a:lumMod val="50000"/>
                </a:schemeClr>
              </a:solidFill>
              <a:latin typeface="Times New Roman" pitchFamily="18" charset="0"/>
              <a:cs typeface="Times New Roman" pitchFamily="18" charset="0"/>
            </a:endParaRPr>
          </a:p>
        </p:txBody>
      </p:sp>
      <p:sp>
        <p:nvSpPr>
          <p:cNvPr id="27" name="TextBox 26"/>
          <p:cNvSpPr txBox="1"/>
          <p:nvPr/>
        </p:nvSpPr>
        <p:spPr>
          <a:xfrm>
            <a:off x="6096000" y="4656153"/>
            <a:ext cx="381000" cy="169277"/>
          </a:xfrm>
          <a:prstGeom prst="rect">
            <a:avLst/>
          </a:prstGeom>
          <a:noFill/>
        </p:spPr>
        <p:txBody>
          <a:bodyPr wrap="square" lIns="0" bIns="0" rtlCol="0">
            <a:spAutoFit/>
          </a:bodyPr>
          <a:lstStyle/>
          <a:p>
            <a:r>
              <a:rPr lang="en-US" sz="800" b="1" dirty="0" smtClean="0">
                <a:solidFill>
                  <a:schemeClr val="bg1">
                    <a:lumMod val="50000"/>
                  </a:schemeClr>
                </a:solidFill>
                <a:latin typeface="Times New Roman" pitchFamily="18" charset="0"/>
                <a:cs typeface="Times New Roman" pitchFamily="18" charset="0"/>
              </a:rPr>
              <a:t>100%</a:t>
            </a:r>
            <a:endParaRPr lang="en-US" sz="800" b="1" dirty="0">
              <a:solidFill>
                <a:schemeClr val="bg1">
                  <a:lumMod val="50000"/>
                </a:schemeClr>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SpouseApp.jpg"/>
          <p:cNvPicPr>
            <a:picLocks noChangeAspect="1"/>
          </p:cNvPicPr>
          <p:nvPr/>
        </p:nvPicPr>
        <p:blipFill>
          <a:blip r:embed="rId2" cstate="print"/>
          <a:stretch>
            <a:fillRect/>
          </a:stretch>
        </p:blipFill>
        <p:spPr>
          <a:xfrm>
            <a:off x="-918411" y="154530"/>
            <a:ext cx="7728285" cy="87868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256</Words>
  <Application>Microsoft Office PowerPoint</Application>
  <PresentationFormat>Letter Paper (8.5x11 in)</PresentationFormat>
  <Paragraphs>29</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Northwestern Mutual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jac04</dc:creator>
  <cp:lastModifiedBy>jac04</cp:lastModifiedBy>
  <cp:revision>13</cp:revision>
  <dcterms:created xsi:type="dcterms:W3CDTF">2009-05-11T16:02:03Z</dcterms:created>
  <dcterms:modified xsi:type="dcterms:W3CDTF">2009-05-13T14:32:38Z</dcterms:modified>
</cp:coreProperties>
</file>